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17" r:id="rId1"/>
  </p:sldMasterIdLst>
  <p:sldIdLst>
    <p:sldId id="27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12192000" cy="6858000"/>
  <p:embeddedFontLst>
    <p:embeddedFont>
      <p:font typeface="AQRGLS+CenturyGothic-Bold" panose="02000500000000000000" pitchFamily="2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CJGQWC+ArialMT" panose="02000500000000000000" pitchFamily="2" charset="0"/>
      <p:regular r:id="rId29"/>
    </p:embeddedFont>
    <p:embeddedFont>
      <p:font typeface="IPUCWF+CenturyGothic-Italic" panose="02000500000000000000" pitchFamily="2" charset="0"/>
      <p:regular r:id="rId30"/>
    </p:embeddedFont>
    <p:embeddedFont>
      <p:font typeface="NKGRGH+CenturyGothic" panose="02000500000000000000" pitchFamily="2" charset="0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>
      <p:cViewPr varScale="1">
        <p:scale>
          <a:sx n="117" d="100"/>
          <a:sy n="117" d="100"/>
        </p:scale>
        <p:origin x="360" y="160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94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845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591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63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411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483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994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590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43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124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16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760A-C3D2-8441-9A15-9CBBA53FFC97}" type="datetimeFigureOut">
              <a:rPr lang="en-NG" smtClean="0"/>
              <a:t>11/23/22</a:t>
            </a:fld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1955C-1FE8-EC42-BCD5-2127078F7F8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990602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157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126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22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24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4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11/23/22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35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  <p:sldLayoutId id="214748383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F43A711-9BC6-1727-39C0-2F7F0277B963}"/>
              </a:ext>
            </a:extLst>
          </p:cNvPr>
          <p:cNvSpPr txBox="1"/>
          <p:nvPr/>
        </p:nvSpPr>
        <p:spPr>
          <a:xfrm>
            <a:off x="6647076" y="4013887"/>
            <a:ext cx="4902200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i="1" u="sng" dirty="0">
                <a:effectLst/>
                <a:latin typeface="Century Gothic" panose="020B0502020202020204" pitchFamily="34" charset="0"/>
              </a:rPr>
              <a:t>Group 4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Syed Bilal Hussain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Damilola Olanrewaju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Dheekshith Kadavinahosahalli Malleshaiah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Parnit Kaur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Shreeya Suryakant Bidkar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Century Gothic" panose="020B0502020202020204" pitchFamily="34" charset="0"/>
              </a:rPr>
              <a:t>Anantha</a:t>
            </a:r>
            <a:r>
              <a:rPr lang="en-US" sz="1600" dirty="0">
                <a:latin typeface="Century Gothic" panose="020B0502020202020204" pitchFamily="34" charset="0"/>
              </a:rPr>
              <a:t> Krishnan Santhosh</a:t>
            </a:r>
            <a:endParaRPr lang="en-US" sz="2000" b="1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i="1" u="sng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B2C20-AF42-F42C-AEB4-2B002346AF44}"/>
              </a:ext>
            </a:extLst>
          </p:cNvPr>
          <p:cNvSpPr txBox="1"/>
          <p:nvPr/>
        </p:nvSpPr>
        <p:spPr>
          <a:xfrm>
            <a:off x="5977001" y="402539"/>
            <a:ext cx="5981700" cy="2441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i="1" dirty="0">
                <a:latin typeface="Century Gothic" panose="020B0502020202020204" pitchFamily="34" charset="0"/>
                <a:ea typeface="+mj-ea"/>
                <a:cs typeface="+mj-cs"/>
              </a:rPr>
              <a:t>EXPLORATORY DATA ANALYSIS OF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i="1" dirty="0">
                <a:latin typeface="Century Gothic" panose="020B0502020202020204" pitchFamily="34" charset="0"/>
                <a:ea typeface="+mj-ea"/>
                <a:cs typeface="+mj-cs"/>
              </a:rPr>
              <a:t>SOLANA NFTs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0EA7CB96-CE1B-D003-4234-8B827D699A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ED22633E-901C-BA23-EF68-61DB9E23D8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16195" y="3428999"/>
            <a:ext cx="3484605" cy="348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A2E88-4093-7BBE-9AD6-F51D4922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00" y="815287"/>
            <a:ext cx="5217351" cy="52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95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17093" y="386229"/>
            <a:ext cx="5510700" cy="72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94"/>
              </a:lnSpc>
              <a:spcBef>
                <a:spcPts val="0"/>
              </a:spcBef>
              <a:spcAft>
                <a:spcPts val="0"/>
              </a:spcAft>
            </a:pPr>
            <a:r>
              <a:rPr sz="4400" b="1" dirty="0">
                <a:solidFill>
                  <a:srgbClr val="FFFFFF"/>
                </a:solidFill>
                <a:latin typeface="AQRGLS+CenturyGothic-Bold"/>
                <a:cs typeface="AQRGLS+CenturyGothic-Bold"/>
              </a:rPr>
              <a:t>Correlation 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4140" y="4320798"/>
            <a:ext cx="5241764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Measure of relationship between the Columns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831340" y="4595117"/>
            <a:ext cx="6260178" cy="86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850" spc="11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0</a:t>
            </a:r>
            <a:r>
              <a:rPr sz="1800" spc="248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No relationship between variables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850" spc="11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1</a:t>
            </a:r>
            <a:r>
              <a:rPr sz="1800" spc="248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Perfect positive relationship between variables</a:t>
            </a:r>
          </a:p>
          <a:p>
            <a:pPr marL="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850" spc="11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-1</a:t>
            </a:r>
            <a:r>
              <a:rPr sz="1800" spc="1985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Perfect negative relationship between variables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8890" y="5632892"/>
            <a:ext cx="9898271" cy="592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The correlation analysis was performed between Volume, Market Cap, Sales, Floor Price,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Average Price, Owners, Assets and Owner Asset Ratio.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98625" y="692274"/>
            <a:ext cx="8936638" cy="505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78"/>
              </a:lnSpc>
              <a:spcBef>
                <a:spcPts val="0"/>
              </a:spcBef>
              <a:spcAft>
                <a:spcPts val="0"/>
              </a:spcAft>
            </a:pPr>
            <a:r>
              <a:rPr sz="3000" b="1" dirty="0">
                <a:solidFill>
                  <a:srgbClr val="FFFFFF"/>
                </a:solidFill>
                <a:latin typeface="AQRGLS+CenturyGothic-Bold"/>
                <a:cs typeface="AQRGLS+CenturyGothic-Bold"/>
              </a:rPr>
              <a:t>Top 20 NFT Collections based on Market Capital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8080" y="1892909"/>
            <a:ext cx="3984982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850" spc="11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Market</a:t>
            </a:r>
            <a:r>
              <a:rPr sz="1800" spc="82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Capital</a:t>
            </a:r>
            <a:r>
              <a:rPr sz="1800" spc="819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–</a:t>
            </a:r>
            <a:r>
              <a:rPr sz="1800" spc="82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The</a:t>
            </a:r>
            <a:r>
              <a:rPr sz="1800" spc="828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market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3830" y="2167229"/>
            <a:ext cx="3697789" cy="592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value</a:t>
            </a:r>
            <a:r>
              <a:rPr sz="1800" spc="1344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of</a:t>
            </a:r>
            <a:r>
              <a:rPr sz="1800" spc="1327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</a:t>
            </a:r>
            <a:r>
              <a:rPr sz="1800" spc="1326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publicly</a:t>
            </a:r>
            <a:r>
              <a:rPr sz="1800" spc="1338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traded</a:t>
            </a:r>
          </a:p>
          <a:p>
            <a:pPr marL="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company’s outstanding shares.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8080" y="2990189"/>
            <a:ext cx="3985042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850" spc="11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3/5th</a:t>
            </a:r>
            <a:r>
              <a:rPr sz="1800" spc="588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of</a:t>
            </a:r>
            <a:r>
              <a:rPr sz="1800" spc="57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the</a:t>
            </a:r>
            <a:r>
              <a:rPr sz="1800" spc="590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Market</a:t>
            </a:r>
            <a:r>
              <a:rPr sz="1800" spc="575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Cap</a:t>
            </a:r>
            <a:r>
              <a:rPr sz="1800" spc="569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was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3830" y="3264509"/>
            <a:ext cx="3000723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held by 20 NFT Collection.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08080" y="3813149"/>
            <a:ext cx="3982579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850" spc="11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Among</a:t>
            </a:r>
            <a:r>
              <a:rPr sz="1800" spc="680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the</a:t>
            </a:r>
            <a:r>
              <a:rPr sz="1800" spc="682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top</a:t>
            </a:r>
            <a:r>
              <a:rPr sz="1800" spc="669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5</a:t>
            </a:r>
            <a:r>
              <a:rPr sz="1800" spc="67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collections,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93830" y="4087469"/>
            <a:ext cx="2835674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three of them are NSFW: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65280" y="4361789"/>
            <a:ext cx="3355838" cy="5470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- </a:t>
            </a:r>
            <a:r>
              <a:rPr sz="1500" dirty="0">
                <a:solidFill>
                  <a:srgbClr val="FFFFFF"/>
                </a:solidFill>
                <a:latin typeface="NKGRGH+CenturyGothic"/>
                <a:cs typeface="NKGRGH+CenturyGothic"/>
              </a:rPr>
              <a:t>Price Range: $200-$300</a:t>
            </a:r>
          </a:p>
          <a:p>
            <a:pPr marL="0" marR="0">
              <a:lnSpc>
                <a:spcPts val="1839"/>
              </a:lnSpc>
              <a:spcBef>
                <a:spcPts val="0"/>
              </a:spcBef>
              <a:spcAft>
                <a:spcPts val="0"/>
              </a:spcAft>
            </a:pPr>
            <a:r>
              <a:rPr sz="1500" dirty="0">
                <a:solidFill>
                  <a:srgbClr val="FFFFFF"/>
                </a:solidFill>
                <a:latin typeface="NKGRGH+CenturyGothic"/>
                <a:cs typeface="NKGRGH+CenturyGothic"/>
              </a:rPr>
              <a:t>- Market Cap Range: $150k - $370k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1562" y="666715"/>
            <a:ext cx="1309129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AQRGLS+CenturyGothic-Bold"/>
                <a:cs typeface="AQRGLS+CenturyGothic-Bold"/>
              </a:rPr>
              <a:t>Continued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4457" y="5108549"/>
            <a:ext cx="10317686" cy="728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39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550" spc="131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NKGRGH+CenturyGothic"/>
                <a:cs typeface="NKGRGH+CenturyGothic"/>
              </a:rPr>
              <a:t>‘Basis.markets’ NFT have the highest average price, that is $10933.9, followed by ‘Flippies’ and ‘Hot Bunnies’</a:t>
            </a:r>
          </a:p>
          <a:p>
            <a:pPr marL="0" marR="0">
              <a:lnSpc>
                <a:spcPts val="1839"/>
              </a:lnSpc>
              <a:spcBef>
                <a:spcPts val="1760"/>
              </a:spcBef>
              <a:spcAft>
                <a:spcPts val="0"/>
              </a:spcAft>
            </a:pPr>
            <a:r>
              <a:rPr sz="15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550" spc="131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NKGRGH+CenturyGothic"/>
                <a:cs typeface="NKGRGH+CenturyGothic"/>
              </a:rPr>
              <a:t>PixTapes being the cheapest, </a:t>
            </a:r>
            <a:r>
              <a:rPr sz="1500" spc="20" dirty="0">
                <a:solidFill>
                  <a:srgbClr val="FFFFFF"/>
                </a:solidFill>
                <a:latin typeface="NKGRGH+CenturyGothic"/>
                <a:cs typeface="NKGRGH+CenturyGothic"/>
              </a:rPr>
              <a:t>$26.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4457" y="6022949"/>
            <a:ext cx="3672877" cy="271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39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550" spc="131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NKGRGH+CenturyGothic"/>
                <a:cs typeface="NKGRGH+CenturyGothic"/>
              </a:rPr>
              <a:t>Overall average price around $207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3931" y="386229"/>
            <a:ext cx="10401875" cy="72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94"/>
              </a:lnSpc>
              <a:spcBef>
                <a:spcPts val="0"/>
              </a:spcBef>
              <a:spcAft>
                <a:spcPts val="0"/>
              </a:spcAft>
            </a:pPr>
            <a:r>
              <a:rPr sz="4400" b="1" dirty="0">
                <a:solidFill>
                  <a:srgbClr val="FFFFFF"/>
                </a:solidFill>
                <a:latin typeface="AQRGLS+CenturyGothic-Bold"/>
                <a:cs typeface="AQRGLS+CenturyGothic-Bold"/>
              </a:rPr>
              <a:t>Top 20 NFT Collections based on Sales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30360" y="1608849"/>
            <a:ext cx="3575498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Held 42.17% of the overall sales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30360" y="2399094"/>
            <a:ext cx="3053147" cy="110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Evaluating average prices</a:t>
            </a:r>
          </a:p>
          <a:p>
            <a:pPr marL="457200" marR="0">
              <a:lnSpc>
                <a:spcPts val="2206"/>
              </a:lnSpc>
              <a:spcBef>
                <a:spcPts val="904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- Maximum: $805.299</a:t>
            </a:r>
          </a:p>
          <a:p>
            <a:pPr marL="457200" marR="0">
              <a:lnSpc>
                <a:spcPts val="2206"/>
              </a:lnSpc>
              <a:spcBef>
                <a:spcPts val="904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- Minimum: $10.2336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4050" y="386229"/>
            <a:ext cx="11037791" cy="72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94"/>
              </a:lnSpc>
              <a:spcBef>
                <a:spcPts val="0"/>
              </a:spcBef>
              <a:spcAft>
                <a:spcPts val="0"/>
              </a:spcAft>
            </a:pPr>
            <a:r>
              <a:rPr sz="4400" b="1" dirty="0">
                <a:solidFill>
                  <a:srgbClr val="FFFFFF"/>
                </a:solidFill>
                <a:latin typeface="AQRGLS+CenturyGothic-Bold"/>
                <a:cs typeface="AQRGLS+CenturyGothic-Bold"/>
              </a:rPr>
              <a:t>Top 20 NFT Collections based on Owners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1576" y="5093996"/>
            <a:ext cx="7048618" cy="592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Contributes about 12% [128,267] of the total number of owners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- ‘Solameleon’ NFT: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8776" y="5642636"/>
            <a:ext cx="9208339" cy="86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- has the highest number of owners, constituting approx. 2% of the total owners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- has the second highest number of sales (previously observed)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- with the above two unique factors, making it obvious to be the most popular NFT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53768" y="419860"/>
            <a:ext cx="2831054" cy="660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04"/>
              </a:lnSpc>
              <a:spcBef>
                <a:spcPts val="0"/>
              </a:spcBef>
              <a:spcAft>
                <a:spcPts val="0"/>
              </a:spcAft>
            </a:pPr>
            <a:r>
              <a:rPr sz="4000" b="1" dirty="0">
                <a:solidFill>
                  <a:srgbClr val="FFFFFF"/>
                </a:solidFill>
                <a:latin typeface="AQRGLS+CenturyGothic-Bold"/>
                <a:cs typeface="AQRGLS+CenturyGothic-Bold"/>
              </a:rPr>
              <a:t>Failed NFTs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2994" y="4453394"/>
            <a:ext cx="1572666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Assumptions: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52011" y="4453331"/>
            <a:ext cx="853938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Result: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2994" y="4848516"/>
            <a:ext cx="4249339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850" spc="11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If Market Cap is 0 =&gt; Failed Project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552011" y="4848453"/>
            <a:ext cx="3920903" cy="110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Out of 600 NFT Collections</a:t>
            </a:r>
          </a:p>
          <a:p>
            <a:pPr marL="0" marR="0">
              <a:lnSpc>
                <a:spcPts val="2206"/>
              </a:lnSpc>
              <a:spcBef>
                <a:spcPts val="904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850" spc="11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9 were complete failures (1.5%)</a:t>
            </a:r>
          </a:p>
          <a:p>
            <a:pPr marL="0" marR="0">
              <a:lnSpc>
                <a:spcPts val="2206"/>
              </a:lnSpc>
              <a:spcBef>
                <a:spcPts val="904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850" spc="11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311 were failed projects (52.5%)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92994" y="5243638"/>
            <a:ext cx="6615358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850" spc="11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If Market Cap as well as Sales are 0 =&gt; Complete Failure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552011" y="6086934"/>
            <a:ext cx="4056153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AQRGLS+CenturyGothic-Bold"/>
                <a:cs typeface="AQRGLS+CenturyGothic-Bold"/>
              </a:rPr>
              <a:t>Over half of the NFT projects failed!!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98143" y="386229"/>
            <a:ext cx="3948295" cy="72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94"/>
              </a:lnSpc>
              <a:spcBef>
                <a:spcPts val="0"/>
              </a:spcBef>
              <a:spcAft>
                <a:spcPts val="0"/>
              </a:spcAft>
            </a:pPr>
            <a:r>
              <a:rPr sz="4400" b="1" dirty="0">
                <a:solidFill>
                  <a:srgbClr val="FFFFFF"/>
                </a:solidFill>
                <a:latin typeface="AQRGLS+CenturyGothic-Bold"/>
                <a:cs typeface="AQRGLS+CenturyGothic-Bold"/>
              </a:rPr>
              <a:t>Exclusive NFTs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89746" y="1733311"/>
            <a:ext cx="1388715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Hypothesis: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89746" y="2007631"/>
            <a:ext cx="2949288" cy="1141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Higher the Owner Asset</a:t>
            </a:r>
          </a:p>
          <a:p>
            <a:pPr marL="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Ratio, higher its diversity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(more people own it). So,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lower = exclusive?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89746" y="3379231"/>
            <a:ext cx="1071934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Analysis: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389746" y="3653551"/>
            <a:ext cx="3331507" cy="1141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Floor Price varies between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$50 and $150 for most of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them. But the average price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is for almost all is less than $1.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89746" y="5025151"/>
            <a:ext cx="853938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Result: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389746" y="5299471"/>
            <a:ext cx="3307504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Not exclusive, just a gamble.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2290" y="386229"/>
            <a:ext cx="11259125" cy="1498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41616" marR="0">
              <a:lnSpc>
                <a:spcPts val="5394"/>
              </a:lnSpc>
              <a:spcBef>
                <a:spcPts val="0"/>
              </a:spcBef>
              <a:spcAft>
                <a:spcPts val="0"/>
              </a:spcAft>
            </a:pPr>
            <a:r>
              <a:rPr sz="4400" b="1" dirty="0">
                <a:solidFill>
                  <a:srgbClr val="FFFFFF"/>
                </a:solidFill>
                <a:latin typeface="AQRGLS+CenturyGothic-Bold"/>
                <a:cs typeface="AQRGLS+CenturyGothic-Bold"/>
              </a:rPr>
              <a:t>Conclusion</a:t>
            </a:r>
          </a:p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850" spc="11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Solana</a:t>
            </a:r>
            <a:r>
              <a:rPr sz="1800" spc="147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is</a:t>
            </a:r>
            <a:r>
              <a:rPr sz="1800" spc="150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still</a:t>
            </a:r>
            <a:r>
              <a:rPr sz="1800" spc="16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</a:t>
            </a:r>
            <a:r>
              <a:rPr sz="1800" spc="142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relatively</a:t>
            </a:r>
            <a:r>
              <a:rPr sz="1800" spc="166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new</a:t>
            </a:r>
            <a:r>
              <a:rPr sz="1800" spc="163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project,</a:t>
            </a:r>
            <a:r>
              <a:rPr sz="1800" spc="150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having</a:t>
            </a:r>
            <a:r>
              <a:rPr sz="1800" spc="158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launched</a:t>
            </a:r>
            <a:r>
              <a:rPr sz="1800" spc="173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in</a:t>
            </a:r>
            <a:r>
              <a:rPr sz="1800" spc="15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March</a:t>
            </a:r>
            <a:r>
              <a:rPr sz="1800" spc="140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2020.</a:t>
            </a:r>
            <a:r>
              <a:rPr sz="1800" spc="16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Yet,</a:t>
            </a:r>
            <a:r>
              <a:rPr sz="1800" spc="160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Solana’s</a:t>
            </a:r>
            <a:r>
              <a:rPr sz="1800" spc="153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native</a:t>
            </a:r>
            <a:r>
              <a:rPr sz="1800" spc="162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coin,</a:t>
            </a:r>
          </a:p>
          <a:p>
            <a:pPr marL="28575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SOL,</a:t>
            </a:r>
            <a:r>
              <a:rPr sz="1800" spc="37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has</a:t>
            </a:r>
            <a:r>
              <a:rPr sz="1800" spc="28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already</a:t>
            </a:r>
            <a:r>
              <a:rPr sz="1800" spc="27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climbed</a:t>
            </a:r>
            <a:r>
              <a:rPr sz="1800" spc="4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among</a:t>
            </a:r>
            <a:r>
              <a:rPr sz="1800" spc="27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the</a:t>
            </a:r>
            <a:r>
              <a:rPr sz="1800" spc="40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top</a:t>
            </a:r>
            <a:r>
              <a:rPr sz="1800" spc="27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10</a:t>
            </a:r>
            <a:r>
              <a:rPr sz="1800" spc="3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Cryptocurrencies</a:t>
            </a:r>
            <a:r>
              <a:rPr sz="1800" spc="46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by</a:t>
            </a:r>
            <a:r>
              <a:rPr sz="1800" spc="2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market</a:t>
            </a:r>
            <a:r>
              <a:rPr sz="1800" spc="28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capitalization.</a:t>
            </a:r>
            <a:r>
              <a:rPr sz="1800" spc="3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The</a:t>
            </a:r>
            <a:r>
              <a:rPr sz="1800" spc="34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team</a:t>
            </a:r>
          </a:p>
          <a:p>
            <a:pPr marL="28575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is still working on improving the network’s features and stability and projected to keep growing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2290" y="2115446"/>
            <a:ext cx="11259074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850" spc="11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Solana</a:t>
            </a:r>
            <a:r>
              <a:rPr sz="1800" spc="260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is</a:t>
            </a:r>
            <a:r>
              <a:rPr sz="1800" spc="265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currently</a:t>
            </a:r>
            <a:r>
              <a:rPr sz="1800" spc="278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the</a:t>
            </a:r>
            <a:r>
              <a:rPr sz="1800" spc="275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‘top</a:t>
            </a:r>
            <a:r>
              <a:rPr sz="1800" spc="267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dog’</a:t>
            </a:r>
            <a:r>
              <a:rPr sz="1800" spc="273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of</a:t>
            </a:r>
            <a:r>
              <a:rPr sz="1800" spc="257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transaction</a:t>
            </a:r>
            <a:r>
              <a:rPr sz="1800" spc="267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speeds</a:t>
            </a:r>
            <a:r>
              <a:rPr sz="1800" spc="279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and</a:t>
            </a:r>
            <a:r>
              <a:rPr sz="1800" spc="266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cheap</a:t>
            </a:r>
            <a:r>
              <a:rPr sz="1800" spc="266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gas</a:t>
            </a:r>
            <a:r>
              <a:rPr sz="1800" spc="26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fees</a:t>
            </a:r>
            <a:r>
              <a:rPr sz="1800" spc="276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without</a:t>
            </a:r>
            <a:r>
              <a:rPr sz="1800" spc="284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sacrificing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8040" y="2389766"/>
            <a:ext cx="2016249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decentralization.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2290" y="2938407"/>
            <a:ext cx="11257650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850" spc="11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We</a:t>
            </a:r>
            <a:r>
              <a:rPr sz="1800" spc="74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are</a:t>
            </a:r>
            <a:r>
              <a:rPr sz="1800" spc="68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yet</a:t>
            </a:r>
            <a:r>
              <a:rPr sz="1800" spc="76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to</a:t>
            </a:r>
            <a:r>
              <a:rPr sz="1800" spc="70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discover</a:t>
            </a:r>
            <a:r>
              <a:rPr sz="1800" spc="8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</a:t>
            </a:r>
            <a:r>
              <a:rPr sz="1800" spc="63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relationship</a:t>
            </a:r>
            <a:r>
              <a:rPr sz="1800" spc="85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between</a:t>
            </a:r>
            <a:r>
              <a:rPr sz="1800" spc="98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token</a:t>
            </a:r>
            <a:r>
              <a:rPr sz="1800" spc="79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prices</a:t>
            </a:r>
            <a:r>
              <a:rPr sz="1800" spc="75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of</a:t>
            </a:r>
            <a:r>
              <a:rPr sz="1800" spc="64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blockchain</a:t>
            </a:r>
            <a:r>
              <a:rPr sz="1800" spc="68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and</a:t>
            </a:r>
            <a:r>
              <a:rPr sz="1800" spc="73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prices</a:t>
            </a:r>
            <a:r>
              <a:rPr sz="1800" spc="75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of</a:t>
            </a:r>
            <a:r>
              <a:rPr sz="1800" spc="64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NFTs</a:t>
            </a:r>
            <a:r>
              <a:rPr sz="1800" spc="80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due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8040" y="3212727"/>
            <a:ext cx="5919944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to restrictions of data scarcity and research into NFT.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2290" y="3761367"/>
            <a:ext cx="11259133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850" spc="11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There</a:t>
            </a:r>
            <a:r>
              <a:rPr sz="1800" spc="457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are</a:t>
            </a:r>
            <a:r>
              <a:rPr sz="1800" spc="444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number</a:t>
            </a:r>
            <a:r>
              <a:rPr sz="1800" spc="459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of</a:t>
            </a:r>
            <a:r>
              <a:rPr sz="1800" spc="442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factors</a:t>
            </a:r>
            <a:r>
              <a:rPr sz="1800" spc="442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that</a:t>
            </a:r>
            <a:r>
              <a:rPr sz="1800" spc="453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controls</a:t>
            </a:r>
            <a:r>
              <a:rPr sz="1800" spc="45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the</a:t>
            </a:r>
            <a:r>
              <a:rPr sz="1800" spc="459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value</a:t>
            </a:r>
            <a:r>
              <a:rPr sz="1800" spc="459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of</a:t>
            </a:r>
            <a:r>
              <a:rPr sz="1800" spc="442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NFTs</a:t>
            </a:r>
            <a:r>
              <a:rPr sz="1800" spc="457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such</a:t>
            </a:r>
            <a:r>
              <a:rPr sz="1800" spc="457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as</a:t>
            </a:r>
            <a:r>
              <a:rPr sz="1800" spc="442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market</a:t>
            </a:r>
            <a:r>
              <a:rPr sz="1800" spc="448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demand,</a:t>
            </a:r>
            <a:r>
              <a:rPr sz="1800" spc="463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buyer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8040" y="4035687"/>
            <a:ext cx="5382735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emotion, investment potential and many more.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42290" y="4584327"/>
            <a:ext cx="11260039" cy="86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850" spc="11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From</a:t>
            </a:r>
            <a:r>
              <a:rPr sz="1800" spc="112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the</a:t>
            </a:r>
            <a:r>
              <a:rPr sz="1800" spc="127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above</a:t>
            </a:r>
            <a:r>
              <a:rPr sz="1800" spc="112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exploratory</a:t>
            </a:r>
            <a:r>
              <a:rPr sz="1800" spc="109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analysis,</a:t>
            </a:r>
            <a:r>
              <a:rPr sz="1800" spc="115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we</a:t>
            </a:r>
            <a:r>
              <a:rPr sz="1800" spc="123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can</a:t>
            </a:r>
            <a:r>
              <a:rPr sz="1800" spc="112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clearly</a:t>
            </a:r>
            <a:r>
              <a:rPr sz="1800" spc="115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see</a:t>
            </a:r>
            <a:r>
              <a:rPr sz="1800" spc="127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that</a:t>
            </a:r>
            <a:r>
              <a:rPr sz="1800" spc="120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“Digital</a:t>
            </a:r>
            <a:r>
              <a:rPr sz="1800" spc="120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Art”</a:t>
            </a:r>
            <a:r>
              <a:rPr sz="1800" spc="126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and</a:t>
            </a:r>
            <a:r>
              <a:rPr sz="1800" spc="117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“Collectibles”</a:t>
            </a:r>
            <a:r>
              <a:rPr sz="1800" spc="140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are</a:t>
            </a:r>
          </a:p>
          <a:p>
            <a:pPr marL="28575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most</a:t>
            </a:r>
            <a:r>
              <a:rPr sz="1800" spc="220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appreciated</a:t>
            </a:r>
            <a:r>
              <a:rPr sz="1800" spc="224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forms</a:t>
            </a:r>
            <a:r>
              <a:rPr sz="1800" spc="214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of</a:t>
            </a:r>
            <a:r>
              <a:rPr sz="1800" spc="21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NFT</a:t>
            </a:r>
            <a:r>
              <a:rPr sz="1800" spc="224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in</a:t>
            </a:r>
            <a:r>
              <a:rPr sz="1800" spc="22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terms</a:t>
            </a:r>
            <a:r>
              <a:rPr sz="1800" spc="227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of</a:t>
            </a:r>
            <a:r>
              <a:rPr sz="1800" spc="21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Market</a:t>
            </a:r>
            <a:r>
              <a:rPr sz="1800" spc="215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Capitalisation</a:t>
            </a:r>
            <a:r>
              <a:rPr sz="1800" spc="22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as</a:t>
            </a:r>
            <a:r>
              <a:rPr sz="1800" spc="213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well</a:t>
            </a:r>
            <a:r>
              <a:rPr sz="1800" spc="23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as</a:t>
            </a:r>
            <a:r>
              <a:rPr sz="1800" spc="213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Sales</a:t>
            </a:r>
            <a:r>
              <a:rPr sz="1800" spc="225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i.e.</a:t>
            </a:r>
            <a:r>
              <a:rPr sz="1800" spc="230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they</a:t>
            </a:r>
            <a:r>
              <a:rPr sz="1800" spc="228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cover</a:t>
            </a:r>
          </a:p>
          <a:p>
            <a:pPr marL="28575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more than 75% of the total NFTs.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42290" y="5681607"/>
            <a:ext cx="11259340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850" spc="11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Whether</a:t>
            </a:r>
            <a:r>
              <a:rPr sz="1800" spc="336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NFTs</a:t>
            </a:r>
            <a:r>
              <a:rPr sz="1800" spc="326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are</a:t>
            </a:r>
            <a:r>
              <a:rPr sz="1800" spc="315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right</a:t>
            </a:r>
            <a:r>
              <a:rPr sz="1800" spc="325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investments</a:t>
            </a:r>
            <a:r>
              <a:rPr sz="1800" spc="354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for</a:t>
            </a:r>
            <a:r>
              <a:rPr sz="1800" spc="309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the</a:t>
            </a:r>
            <a:r>
              <a:rPr sz="1800" spc="329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future,</a:t>
            </a:r>
            <a:r>
              <a:rPr sz="1800" spc="34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and</a:t>
            </a:r>
            <a:r>
              <a:rPr sz="1800" spc="320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whether</a:t>
            </a:r>
            <a:r>
              <a:rPr sz="1800" spc="342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the</a:t>
            </a:r>
            <a:r>
              <a:rPr sz="1800" spc="329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value</a:t>
            </a:r>
            <a:r>
              <a:rPr sz="1800" spc="329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of</a:t>
            </a:r>
            <a:r>
              <a:rPr sz="1800" spc="31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NFTs</a:t>
            </a:r>
            <a:r>
              <a:rPr sz="1800" spc="326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at</a:t>
            </a:r>
            <a:r>
              <a:rPr sz="1800" spc="314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present</a:t>
            </a:r>
            <a:r>
              <a:rPr sz="1800" spc="332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is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28040" y="5955927"/>
            <a:ext cx="7883849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because of the immutability of the blockchain still remains a dilemma.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10112" y="3057128"/>
            <a:ext cx="2921762" cy="72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94"/>
              </a:lnSpc>
              <a:spcBef>
                <a:spcPts val="0"/>
              </a:spcBef>
              <a:spcAft>
                <a:spcPts val="0"/>
              </a:spcAft>
            </a:pPr>
            <a:r>
              <a:rPr sz="4400" dirty="0">
                <a:solidFill>
                  <a:srgbClr val="FFFFFF"/>
                </a:solidFill>
                <a:latin typeface="IPUCWF+CenturyGothic-Italic"/>
                <a:cs typeface="IPUCWF+CenturyGothic-Italic"/>
              </a:rPr>
              <a:t>Thank</a:t>
            </a:r>
            <a:r>
              <a:rPr sz="4400" spc="113" dirty="0">
                <a:solidFill>
                  <a:srgbClr val="FFFFFF"/>
                </a:solidFill>
                <a:latin typeface="IPUCWF+CenturyGothic-Italic"/>
                <a:cs typeface="IPUCWF+CenturyGothic-Italic"/>
              </a:rPr>
              <a:t> </a:t>
            </a:r>
            <a:r>
              <a:rPr sz="4400" dirty="0">
                <a:solidFill>
                  <a:srgbClr val="FFFFFF"/>
                </a:solidFill>
                <a:latin typeface="IPUCWF+CenturyGothic-Italic"/>
                <a:cs typeface="IPUCWF+CenturyGothic-Italic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71193" y="386229"/>
            <a:ext cx="3404517" cy="72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94"/>
              </a:lnSpc>
              <a:spcBef>
                <a:spcPts val="0"/>
              </a:spcBef>
              <a:spcAft>
                <a:spcPts val="0"/>
              </a:spcAft>
            </a:pPr>
            <a:r>
              <a:rPr sz="4400" b="1" dirty="0">
                <a:solidFill>
                  <a:srgbClr val="FFFFFF"/>
                </a:solidFill>
                <a:latin typeface="AQRGLS+CenturyGothic-Bold"/>
                <a:cs typeface="AQRGLS+CenturyGothic-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89539" y="4746560"/>
            <a:ext cx="3008617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Kevin McCoys “quantum”,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first ever NFT to be minted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02292" y="4748273"/>
            <a:ext cx="4537266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Beeple’s “Everydays” was sold for $69.3 million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 March 2021.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38081" y="5685523"/>
            <a:ext cx="11034771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NFT:</a:t>
            </a:r>
            <a:r>
              <a:rPr sz="1800" b="1" spc="-113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non-fungible token (NFT) is a non-interchangeable unit of data stored on a blockchain, a form of digital ledger,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that can be sold and traded.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6012" y="386229"/>
            <a:ext cx="11098420" cy="19083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98500" marR="0">
              <a:lnSpc>
                <a:spcPts val="5394"/>
              </a:lnSpc>
              <a:spcBef>
                <a:spcPts val="0"/>
              </a:spcBef>
              <a:spcAft>
                <a:spcPts val="0"/>
              </a:spcAft>
            </a:pPr>
            <a:r>
              <a:rPr sz="4400" b="1" dirty="0">
                <a:solidFill>
                  <a:srgbClr val="FFFFFF"/>
                </a:solidFill>
                <a:latin typeface="AQRGLS+CenturyGothic-Bold"/>
                <a:cs typeface="AQRGLS+CenturyGothic-Bold"/>
              </a:rPr>
              <a:t>Why Solana?</a:t>
            </a:r>
          </a:p>
          <a:p>
            <a:pPr marL="0" marR="0">
              <a:lnSpc>
                <a:spcPts val="2206"/>
              </a:lnSpc>
              <a:spcBef>
                <a:spcPts val="644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850" spc="11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The Solana blockchain was created to solve the shortcomings of the Ethereum blockchain.</a:t>
            </a:r>
          </a:p>
          <a:p>
            <a:pPr marL="28575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Solana was launched during the peak of the 2017 crypto surge. It has seen considerable growth,</a:t>
            </a:r>
          </a:p>
          <a:p>
            <a:pPr marL="28575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jumping to the top 7 in market cap ($44+bn) in just its second year on the market In</a:t>
            </a:r>
          </a:p>
          <a:p>
            <a:pPr marL="28575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September,</a:t>
            </a:r>
            <a:r>
              <a:rPr sz="1800" spc="505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as a ‘long-term rival’ of Ethereum.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6012" y="2524815"/>
            <a:ext cx="10212592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850" spc="11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The main objective of the Solana Blockchain is to deliver on scalability without sacrificing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1762" y="2799135"/>
            <a:ext cx="8777447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decentralization. Solana is one of the fastest blockchains in the crypto market.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6012" y="3347775"/>
            <a:ext cx="10502461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850" spc="11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Solana's network processes a block every 2.34 seconds in contrast to Ethereum which sits at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1762" y="3622095"/>
            <a:ext cx="9600207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around 15-transactions per second. Solana being almost 6 times faster than Ethereum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56012" y="4170736"/>
            <a:ext cx="10769238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850" spc="11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Solana follows both proof of stake and proof of history mechanism, which is more efficient but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41762" y="4445056"/>
            <a:ext cx="9175894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Ethereum follow proof of work has more decentralized network but less scalability.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56012" y="4993696"/>
            <a:ext cx="10215804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850" spc="11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Solana is a high-performance decentralized blockchain built with the goal to enable the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41762" y="5268016"/>
            <a:ext cx="4395412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scalability of user-friendly applications.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56012" y="5816656"/>
            <a:ext cx="10902968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CJGQWC+ArialMT"/>
                <a:cs typeface="CJGQWC+ArialMT"/>
              </a:rPr>
              <a:t>•</a:t>
            </a:r>
            <a:r>
              <a:rPr sz="1850" spc="113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Recently, OpenSea announced that Solana is now a supported blockchain on their Platform. It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41762" y="6090976"/>
            <a:ext cx="6636607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means that Solana is a real competitor in the world for NFT.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7006" y="484386"/>
            <a:ext cx="4373071" cy="72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94"/>
              </a:lnSpc>
              <a:spcBef>
                <a:spcPts val="0"/>
              </a:spcBef>
              <a:spcAft>
                <a:spcPts val="0"/>
              </a:spcAft>
            </a:pPr>
            <a:r>
              <a:rPr sz="4400" b="1" dirty="0">
                <a:solidFill>
                  <a:srgbClr val="FFFFFF"/>
                </a:solidFill>
                <a:latin typeface="AQRGLS+CenturyGothic-Bold"/>
                <a:cs typeface="AQRGLS+CenturyGothic-Bold"/>
              </a:rPr>
              <a:t>Data Collection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7006" y="459053"/>
            <a:ext cx="4373071" cy="72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94"/>
              </a:lnSpc>
              <a:spcBef>
                <a:spcPts val="0"/>
              </a:spcBef>
              <a:spcAft>
                <a:spcPts val="0"/>
              </a:spcAft>
            </a:pPr>
            <a:r>
              <a:rPr sz="4400" b="1" dirty="0">
                <a:solidFill>
                  <a:srgbClr val="FFFFFF"/>
                </a:solidFill>
                <a:latin typeface="AQRGLS+CenturyGothic-Bold"/>
                <a:cs typeface="AQRGLS+CenturyGothic-Bold"/>
              </a:rPr>
              <a:t>Data Collection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2290" y="1462367"/>
            <a:ext cx="7799492" cy="8684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The dataset contains the following information on the NFT collections:</a:t>
            </a:r>
          </a:p>
          <a:p>
            <a:pPr marL="0" marR="0">
              <a:lnSpc>
                <a:spcPts val="2268"/>
              </a:lnSpc>
              <a:spcBef>
                <a:spcPts val="2012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NKGRGH+CenturyGothic"/>
                <a:cs typeface="NKGRGH+CenturyGothic"/>
              </a:rPr>
              <a:t>1.</a:t>
            </a:r>
            <a:r>
              <a:rPr sz="1850" spc="65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Index: The index of the file.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2290" y="2553260"/>
            <a:ext cx="4966912" cy="3261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68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NKGRGH+CenturyGothic"/>
                <a:cs typeface="NKGRGH+CenturyGothic"/>
              </a:rPr>
              <a:t>2.</a:t>
            </a:r>
            <a:r>
              <a:rPr sz="1850" spc="65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Name: The names of the NFT collections.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2290" y="3101900"/>
            <a:ext cx="10515032" cy="874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68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NKGRGH+CenturyGothic"/>
                <a:cs typeface="NKGRGH+CenturyGothic"/>
              </a:rPr>
              <a:t>3.</a:t>
            </a:r>
            <a:r>
              <a:rPr sz="1850" spc="65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Volume: The total volume of sales from the NFT collection in Solana (SOL).</a:t>
            </a:r>
          </a:p>
          <a:p>
            <a:pPr marL="0" marR="0">
              <a:lnSpc>
                <a:spcPts val="2268"/>
              </a:lnSpc>
              <a:spcBef>
                <a:spcPts val="2001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NKGRGH+CenturyGothic"/>
                <a:cs typeface="NKGRGH+CenturyGothic"/>
              </a:rPr>
              <a:t>4.</a:t>
            </a:r>
            <a:r>
              <a:rPr sz="1850" spc="65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Volume_USD: The total volume of sales from the NFT collection in United States Dollar (USD).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2290" y="4199180"/>
            <a:ext cx="10416736" cy="599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68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NKGRGH+CenturyGothic"/>
                <a:cs typeface="NKGRGH+CenturyGothic"/>
              </a:rPr>
              <a:t>5.</a:t>
            </a:r>
            <a:r>
              <a:rPr sz="1850" spc="65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Market Cap: The market capitalization, total value of the collection's items in circulation in</a:t>
            </a:r>
          </a:p>
          <a:p>
            <a:pPr marL="34290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Solana (SOL).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2290" y="5022141"/>
            <a:ext cx="10039088" cy="599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68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NKGRGH+CenturyGothic"/>
                <a:cs typeface="NKGRGH+CenturyGothic"/>
              </a:rPr>
              <a:t>6.</a:t>
            </a:r>
            <a:r>
              <a:rPr sz="1850" spc="65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Market_Cap_USD: The market capitalization USD, total value of the collection's items in</a:t>
            </a:r>
          </a:p>
          <a:p>
            <a:pPr marL="34290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circulation in United States Dollar (USD).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42290" y="5845101"/>
            <a:ext cx="6019386" cy="3261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68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NKGRGH+CenturyGothic"/>
                <a:cs typeface="NKGRGH+CenturyGothic"/>
              </a:rPr>
              <a:t>7.</a:t>
            </a:r>
            <a:r>
              <a:rPr sz="1850" spc="65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Sales: The number of sales from the NFT collection.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7006" y="480664"/>
            <a:ext cx="4373071" cy="72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94"/>
              </a:lnSpc>
              <a:spcBef>
                <a:spcPts val="0"/>
              </a:spcBef>
              <a:spcAft>
                <a:spcPts val="0"/>
              </a:spcAft>
            </a:pPr>
            <a:r>
              <a:rPr sz="4400" b="1" dirty="0">
                <a:solidFill>
                  <a:srgbClr val="FFFFFF"/>
                </a:solidFill>
                <a:latin typeface="AQRGLS+CenturyGothic-Bold"/>
                <a:cs typeface="AQRGLS+CenturyGothic-Bold"/>
              </a:rPr>
              <a:t>Data Collection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2290" y="1414177"/>
            <a:ext cx="10381760" cy="599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68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NKGRGH+CenturyGothic"/>
                <a:cs typeface="NKGRGH+CenturyGothic"/>
              </a:rPr>
              <a:t>8.</a:t>
            </a:r>
            <a:r>
              <a:rPr sz="1850" spc="65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Floor_Price: The lowest price at which any of the objects in the NFT collection were sold, in</a:t>
            </a:r>
          </a:p>
          <a:p>
            <a:pPr marL="34290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Solana (SOL).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2290" y="2237137"/>
            <a:ext cx="10929486" cy="599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68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NKGRGH+CenturyGothic"/>
                <a:cs typeface="NKGRGH+CenturyGothic"/>
              </a:rPr>
              <a:t>9.</a:t>
            </a:r>
            <a:r>
              <a:rPr sz="1850" spc="651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Floor_Price_USD: The lowest price at which any of the objects in the NFT collection were sold, in</a:t>
            </a:r>
          </a:p>
          <a:p>
            <a:pPr marL="34290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United States Dollar (USD).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2290" y="3060097"/>
            <a:ext cx="10995320" cy="14234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68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NKGRGH+CenturyGothic"/>
                <a:cs typeface="NKGRGH+CenturyGothic"/>
              </a:rPr>
              <a:t>10.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Average_Price: The average price of an NFT in the collection in Solana (SOL).</a:t>
            </a:r>
          </a:p>
          <a:p>
            <a:pPr marL="0" marR="0">
              <a:lnSpc>
                <a:spcPts val="2268"/>
              </a:lnSpc>
              <a:spcBef>
                <a:spcPts val="2001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NKGRGH+CenturyGothic"/>
                <a:cs typeface="NKGRGH+CenturyGothic"/>
              </a:rPr>
              <a:t>11.</a:t>
            </a:r>
            <a:r>
              <a:rPr sz="1850" spc="123" dirty="0">
                <a:solidFill>
                  <a:srgbClr val="FFFFFF"/>
                </a:solidFill>
                <a:latin typeface="NKGRGH+CenturyGothic"/>
                <a:cs typeface="NKGRGH+CenturyGothic"/>
              </a:rPr>
              <a:t> 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Average_Price_USD: The average price of an NFT in the collection in United States Dollar (USD).</a:t>
            </a:r>
          </a:p>
          <a:p>
            <a:pPr marL="0" marR="0">
              <a:lnSpc>
                <a:spcPts val="2268"/>
              </a:lnSpc>
              <a:spcBef>
                <a:spcPts val="2001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NKGRGH+CenturyGothic"/>
                <a:cs typeface="NKGRGH+CenturyGothic"/>
              </a:rPr>
              <a:t>12.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Owners: The total number of owners of NFT's in the collection.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2290" y="4706017"/>
            <a:ext cx="5654769" cy="3261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68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NKGRGH+CenturyGothic"/>
                <a:cs typeface="NKGRGH+CenturyGothic"/>
              </a:rPr>
              <a:t>13.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Assets: The number of objects in the collection.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2290" y="5254657"/>
            <a:ext cx="9272362" cy="874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68"/>
              </a:lnSpc>
              <a:spcBef>
                <a:spcPts val="0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NKGRGH+CenturyGothic"/>
                <a:cs typeface="NKGRGH+CenturyGothic"/>
              </a:rPr>
              <a:t>14.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Owner_Asset_Ratio: The ownership percentage of all the items in the collection.</a:t>
            </a:r>
          </a:p>
          <a:p>
            <a:pPr marL="0" marR="0">
              <a:lnSpc>
                <a:spcPts val="2268"/>
              </a:lnSpc>
              <a:spcBef>
                <a:spcPts val="2001"/>
              </a:spcBef>
              <a:spcAft>
                <a:spcPts val="0"/>
              </a:spcAft>
            </a:pPr>
            <a:r>
              <a:rPr sz="1850" dirty="0">
                <a:solidFill>
                  <a:srgbClr val="FFFFFF"/>
                </a:solidFill>
                <a:latin typeface="NKGRGH+CenturyGothic"/>
                <a:cs typeface="NKGRGH+CenturyGothic"/>
              </a:rPr>
              <a:t>15.</a:t>
            </a: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Category: The category of the NFT collection.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54387" y="386229"/>
            <a:ext cx="5635432" cy="72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94"/>
              </a:lnSpc>
              <a:spcBef>
                <a:spcPts val="0"/>
              </a:spcBef>
              <a:spcAft>
                <a:spcPts val="0"/>
              </a:spcAft>
            </a:pPr>
            <a:r>
              <a:rPr sz="4400" b="1" dirty="0">
                <a:solidFill>
                  <a:srgbClr val="FFFFFF"/>
                </a:solidFill>
                <a:latin typeface="AQRGLS+CenturyGothic-Bold"/>
                <a:cs typeface="AQRGLS+CenturyGothic-Bold"/>
              </a:rPr>
              <a:t>Data Pre-processing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77118" y="2158248"/>
            <a:ext cx="499988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</a:pPr>
            <a:r>
              <a:rPr sz="5400" b="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81851" y="2158248"/>
            <a:ext cx="499988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</a:pPr>
            <a:r>
              <a:rPr sz="54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686620" y="2186298"/>
            <a:ext cx="1766217" cy="592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000000"/>
                </a:solidFill>
                <a:latin typeface="AQRGLS+CenturyGothic-Bold"/>
                <a:cs typeface="AQRGLS+CenturyGothic-Bold"/>
              </a:rPr>
              <a:t>Dimensionality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000000"/>
                </a:solidFill>
                <a:latin typeface="AQRGLS+CenturyGothic-Bold"/>
                <a:cs typeface="AQRGLS+CenturyGothic-Bold"/>
              </a:rPr>
              <a:t>Reduction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53233" y="2302243"/>
            <a:ext cx="1463228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000000"/>
                </a:solidFill>
                <a:latin typeface="AQRGLS+CenturyGothic-Bold"/>
                <a:cs typeface="AQRGLS+CenturyGothic-Bold"/>
              </a:rPr>
              <a:t>Import Data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44428" y="4643051"/>
            <a:ext cx="1769274" cy="86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000000"/>
                </a:solidFill>
                <a:latin typeface="AQRGLS+CenturyGothic-Bold"/>
                <a:cs typeface="AQRGLS+CenturyGothic-Bold"/>
              </a:rPr>
              <a:t>Delete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000000"/>
                </a:solidFill>
                <a:latin typeface="AQRGLS+CenturyGothic-Bold"/>
                <a:cs typeface="AQRGLS+CenturyGothic-Bold"/>
              </a:rPr>
              <a:t>Duplicates &amp;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000000"/>
                </a:solidFill>
                <a:latin typeface="AQRGLS+CenturyGothic-Bold"/>
                <a:cs typeface="AQRGLS+CenturyGothic-Bold"/>
              </a:rPr>
              <a:t>Missing Values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77900" y="4714476"/>
            <a:ext cx="1368511" cy="86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000000"/>
                </a:solidFill>
                <a:latin typeface="AQRGLS+CenturyGothic-Bold"/>
                <a:cs typeface="AQRGLS+CenturyGothic-Bold"/>
              </a:rPr>
              <a:t>Manual</a:t>
            </a:r>
          </a:p>
          <a:p>
            <a:pPr marL="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000000"/>
                </a:solidFill>
                <a:latin typeface="AQRGLS+CenturyGothic-Bold"/>
                <a:cs typeface="AQRGLS+CenturyGothic-Bold"/>
              </a:rPr>
              <a:t>Import of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000000"/>
                </a:solidFill>
                <a:latin typeface="AQRGLS+CenturyGothic-Bold"/>
                <a:cs typeface="AQRGLS+CenturyGothic-Bold"/>
              </a:rPr>
              <a:t>Categories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091331" y="4785331"/>
            <a:ext cx="499988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</a:pPr>
            <a:r>
              <a:rPr sz="5400" b="1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182426" y="4820036"/>
            <a:ext cx="499988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00"/>
              </a:lnSpc>
              <a:spcBef>
                <a:spcPts val="0"/>
              </a:spcBef>
              <a:spcAft>
                <a:spcPts val="0"/>
              </a:spcAft>
            </a:pPr>
            <a:r>
              <a:rPr sz="5400" b="1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10893" y="386229"/>
            <a:ext cx="3125117" cy="72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94"/>
              </a:lnSpc>
              <a:spcBef>
                <a:spcPts val="0"/>
              </a:spcBef>
              <a:spcAft>
                <a:spcPts val="0"/>
              </a:spcAft>
            </a:pPr>
            <a:r>
              <a:rPr sz="4400" b="1" dirty="0">
                <a:solidFill>
                  <a:srgbClr val="FFFFFF"/>
                </a:solidFill>
                <a:latin typeface="AQRGLS+CenturyGothic-Bold"/>
                <a:cs typeface="AQRGLS+CenturyGothic-Bold"/>
              </a:rPr>
              <a:t>Categories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50420" y="1303638"/>
            <a:ext cx="1349424" cy="1607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Collectible</a:t>
            </a:r>
          </a:p>
          <a:p>
            <a:pPr marL="4459" marR="0">
              <a:lnSpc>
                <a:spcPts val="2206"/>
              </a:lnSpc>
              <a:spcBef>
                <a:spcPts val="7992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Digital Art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47072" y="1327595"/>
            <a:ext cx="783840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Music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60930" y="2616187"/>
            <a:ext cx="536934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P2E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80139" y="4013122"/>
            <a:ext cx="1325984" cy="31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Metaverse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50420" y="4048941"/>
            <a:ext cx="533809" cy="1774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6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PFP</a:t>
            </a:r>
          </a:p>
          <a:p>
            <a:pPr marL="0" marR="0">
              <a:lnSpc>
                <a:spcPts val="2206"/>
              </a:lnSpc>
              <a:spcBef>
                <a:spcPts val="9260"/>
              </a:spcBef>
              <a:spcAft>
                <a:spcPts val="0"/>
              </a:spcAft>
            </a:pPr>
            <a:r>
              <a:rPr sz="1800" dirty="0">
                <a:solidFill>
                  <a:srgbClr val="FFFFFF"/>
                </a:solidFill>
                <a:latin typeface="NKGRGH+CenturyGothic"/>
                <a:cs typeface="NKGRGH+CenturyGothic"/>
              </a:rPr>
              <a:t>3D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{BDB05C9C-0CA2-5D42-AAB8-48AFA6BF2E5E}tf10001063</Template>
  <TotalTime>4</TotalTime>
  <Words>1216</Words>
  <Application>Microsoft Macintosh PowerPoint</Application>
  <PresentationFormat>Widescreen</PresentationFormat>
  <Paragraphs>146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Century Gothic</vt:lpstr>
      <vt:lpstr>CJGQWC+ArialMT</vt:lpstr>
      <vt:lpstr>AQRGLS+CenturyGothic-Bold</vt:lpstr>
      <vt:lpstr>Arial</vt:lpstr>
      <vt:lpstr>Times New Roman</vt:lpstr>
      <vt:lpstr>NKGRGH+CenturyGothic</vt:lpstr>
      <vt:lpstr>Calibri</vt:lpstr>
      <vt:lpstr>IPUCWF+CenturyGothic-Italic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SYED (PGT)</cp:lastModifiedBy>
  <cp:revision>4</cp:revision>
  <dcterms:modified xsi:type="dcterms:W3CDTF">2022-11-23T01:39:36Z</dcterms:modified>
</cp:coreProperties>
</file>